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71" r:id="rId14"/>
    <p:sldId id="270" r:id="rId15"/>
    <p:sldId id="273" r:id="rId16"/>
    <p:sldId id="272" r:id="rId17"/>
    <p:sldId id="274" r:id="rId18"/>
    <p:sldId id="275" r:id="rId19"/>
    <p:sldId id="276" r:id="rId20"/>
    <p:sldId id="26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84"/>
    <a:srgbClr val="F8FCFE"/>
    <a:srgbClr val="90C7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60" autoAdjust="0"/>
    <p:restoredTop sz="94660"/>
  </p:normalViewPr>
  <p:slideViewPr>
    <p:cSldViewPr snapToGrid="0">
      <p:cViewPr>
        <p:scale>
          <a:sx n="60" d="100"/>
          <a:sy n="60" d="100"/>
        </p:scale>
        <p:origin x="90" y="1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">
    <p:bg>
      <p:bgPr>
        <a:solidFill>
          <a:srgbClr val="90C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5D6E1-0FCA-4E85-AC42-A34C71B0F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7DE6C-627B-4A48-B345-DCA999C29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C5C2F-E1C0-4F25-A087-1CD78F986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0777E4B-4A9D-4897-B99B-9A2CD9A13E32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36806807"/>
              </p:ext>
            </p:extLst>
          </p:nvPr>
        </p:nvGraphicFramePr>
        <p:xfrm>
          <a:off x="848139" y="1825625"/>
          <a:ext cx="10505661" cy="4351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505661">
                  <a:extLst>
                    <a:ext uri="{9D8B030D-6E8A-4147-A177-3AD203B41FA5}">
                      <a16:colId xmlns:a16="http://schemas.microsoft.com/office/drawing/2014/main" val="650371637"/>
                    </a:ext>
                  </a:extLst>
                </a:gridCol>
              </a:tblGrid>
              <a:tr h="4244480">
                <a:tc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GB" dirty="0">
                        <a:solidFill>
                          <a:srgbClr val="005C84"/>
                        </a:solidFill>
                      </a:endParaRPr>
                    </a:p>
                  </a:txBody>
                  <a:tcPr marL="108000" marR="108000" marT="108000" marB="108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CFE">
                        <a:alpha val="9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735128"/>
                  </a:ext>
                </a:extLst>
              </a:tr>
              <a:tr h="106858">
                <a:tc>
                  <a:txBody>
                    <a:bodyPr/>
                    <a:lstStyle/>
                    <a:p>
                      <a:r>
                        <a:rPr lang="en-GB" sz="100" dirty="0">
                          <a:solidFill>
                            <a:srgbClr val="005C84"/>
                          </a:solidFill>
                          <a:effectLst/>
                        </a:rPr>
                        <a:t> </a:t>
                      </a:r>
                      <a:endParaRPr lang="en-GB" dirty="0">
                        <a:solidFill>
                          <a:srgbClr val="005C84"/>
                        </a:solidFill>
                        <a:effectLst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C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311588"/>
                  </a:ext>
                </a:extLst>
              </a:tr>
            </a:tbl>
          </a:graphicData>
        </a:graphic>
      </p:graphicFrame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6A68658F-8E6B-49C8-BE62-01645D039A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12DE878B-3F61-4ABE-8D4C-C5DA05E955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7362" y="2154725"/>
            <a:ext cx="10040294" cy="3766242"/>
          </a:xfrm>
        </p:spPr>
        <p:txBody>
          <a:bodyPr/>
          <a:lstStyle>
            <a:lvl1pPr>
              <a:defRPr>
                <a:solidFill>
                  <a:srgbClr val="005C84"/>
                </a:solidFill>
              </a:defRPr>
            </a:lvl1pPr>
            <a:lvl2pPr>
              <a:defRPr>
                <a:solidFill>
                  <a:srgbClr val="005C84"/>
                </a:solidFill>
              </a:defRPr>
            </a:lvl2pPr>
            <a:lvl3pPr>
              <a:defRPr>
                <a:solidFill>
                  <a:srgbClr val="005C84"/>
                </a:solidFill>
              </a:defRPr>
            </a:lvl3pPr>
            <a:lvl4pPr>
              <a:defRPr>
                <a:solidFill>
                  <a:srgbClr val="005C84"/>
                </a:solidFill>
              </a:defRPr>
            </a:lvl4pPr>
            <a:lvl5pPr>
              <a:defRPr>
                <a:solidFill>
                  <a:srgbClr val="005C8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3640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5C440-D1FD-4C4F-8C50-13229FF54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5CAF84-D374-4B38-AED2-D1DC6F8108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FB0265-A06F-43D6-A82D-B12F04F697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4AC97-23C3-49C6-B666-3179F753D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44B408-9B5A-4992-8FAF-C34A08263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77168E-C928-471E-99D7-2A7AE455C2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316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1FE99-1CB7-42E6-8F08-CB479199E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1E95BE-601B-44B4-AAA3-826AB28118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85800" y="-626165"/>
            <a:ext cx="10668000" cy="680312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F292EF-AA40-4C6D-B829-406DD47D3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8BBF32-E3DE-4CC5-9498-E6680FBD07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10702C-2C91-4B83-933A-C4ACC2FE3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76153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64A458-75A2-4F8F-BF0B-BD64FC9D8D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829443-723D-41BC-9D2E-DE2ABB2D58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7EA50-6268-42F1-AEF9-D482689BD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7976B0-3197-4DDF-B2E0-34436D86AE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83CA9-BFD6-48A0-B36F-5EB883536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4941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90C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2A3424D-03DA-4303-A21B-9D97456CBB4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7507861"/>
              </p:ext>
            </p:extLst>
          </p:nvPr>
        </p:nvGraphicFramePr>
        <p:xfrm>
          <a:off x="1524000" y="1600201"/>
          <a:ext cx="9144000" cy="19097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144000">
                  <a:extLst>
                    <a:ext uri="{9D8B030D-6E8A-4147-A177-3AD203B41FA5}">
                      <a16:colId xmlns:a16="http://schemas.microsoft.com/office/drawing/2014/main" val="650371637"/>
                    </a:ext>
                  </a:extLst>
                </a:gridCol>
              </a:tblGrid>
              <a:tr h="1825127">
                <a:tc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GB" dirty="0">
                        <a:solidFill>
                          <a:srgbClr val="005C84"/>
                        </a:solidFill>
                      </a:endParaRPr>
                    </a:p>
                  </a:txBody>
                  <a:tcPr marL="108000" marR="108000" marT="108000" marB="108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CFE">
                        <a:alpha val="9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735128"/>
                  </a:ext>
                </a:extLst>
              </a:tr>
              <a:tr h="84635">
                <a:tc>
                  <a:txBody>
                    <a:bodyPr/>
                    <a:lstStyle/>
                    <a:p>
                      <a:r>
                        <a:rPr lang="en-GB" sz="100" dirty="0">
                          <a:solidFill>
                            <a:srgbClr val="005C84"/>
                          </a:solidFill>
                          <a:effectLst/>
                        </a:rPr>
                        <a:t> </a:t>
                      </a:r>
                      <a:endParaRPr lang="en-GB" dirty="0">
                        <a:solidFill>
                          <a:srgbClr val="005C84"/>
                        </a:solidFill>
                        <a:effectLst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C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31158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09C52E65-7126-4673-B697-F79B1D0A5C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0200"/>
            <a:ext cx="9144000" cy="1828800"/>
          </a:xfrm>
        </p:spPr>
        <p:txBody>
          <a:bodyPr anchor="b"/>
          <a:lstStyle>
            <a:lvl1pPr algn="ctr">
              <a:defRPr sz="6000">
                <a:solidFill>
                  <a:srgbClr val="005C84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1D22A3-5BB4-4BFE-B324-CACEBA8032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63780"/>
            <a:ext cx="9144000" cy="150966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rgbClr val="005C84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5D6E1-0FCA-4E85-AC42-A34C71B0F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7DE6C-627B-4A48-B345-DCA999C29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C5C2F-E1C0-4F25-A087-1CD78F986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0456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D7EE2-2288-4EA8-90EC-5CE0E0A1C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1D2F7-CCFD-441E-BE64-2070CFA02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8677"/>
            <a:ext cx="10515600" cy="432828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42F537-723B-46E3-B853-EE7BF7F57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F3E5F-CFB6-4DAD-AB11-AA4E50748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665AE1-D9E8-4D31-9F6C-6D62D4839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5613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6B7183-F5F7-4FC3-AB13-00A8607077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D74E0-52CA-4D28-9031-1DE3ADCA3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1D9C12-90D4-4CB1-8763-2CE8F4140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5F6C1-5ADB-42A1-A805-765044FFAD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A89E39-897D-4CD4-871F-FF2BBD4AB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71873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C0FA746-CA1C-43E4-8BA5-A8E065223FEC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88462474"/>
              </p:ext>
            </p:extLst>
          </p:nvPr>
        </p:nvGraphicFramePr>
        <p:xfrm>
          <a:off x="6182139" y="1825625"/>
          <a:ext cx="5171661" cy="4351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1661">
                  <a:extLst>
                    <a:ext uri="{9D8B030D-6E8A-4147-A177-3AD203B41FA5}">
                      <a16:colId xmlns:a16="http://schemas.microsoft.com/office/drawing/2014/main" val="650371637"/>
                    </a:ext>
                  </a:extLst>
                </a:gridCol>
              </a:tblGrid>
              <a:tr h="4244480">
                <a:tc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GB" dirty="0">
                        <a:solidFill>
                          <a:srgbClr val="005C84"/>
                        </a:solidFill>
                      </a:endParaRPr>
                    </a:p>
                  </a:txBody>
                  <a:tcPr marL="108000" marR="108000" marT="108000" marB="108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CFE">
                        <a:alpha val="9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735128"/>
                  </a:ext>
                </a:extLst>
              </a:tr>
              <a:tr h="106858">
                <a:tc>
                  <a:txBody>
                    <a:bodyPr/>
                    <a:lstStyle/>
                    <a:p>
                      <a:r>
                        <a:rPr lang="en-GB" sz="100" dirty="0">
                          <a:solidFill>
                            <a:srgbClr val="005C84"/>
                          </a:solidFill>
                          <a:effectLst/>
                        </a:rPr>
                        <a:t> </a:t>
                      </a:r>
                      <a:endParaRPr lang="en-GB" dirty="0">
                        <a:solidFill>
                          <a:srgbClr val="005C84"/>
                        </a:solidFill>
                        <a:effectLst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C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31158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F1E47F11-214D-4222-89E1-DD9A67D2F331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05972233"/>
              </p:ext>
            </p:extLst>
          </p:nvPr>
        </p:nvGraphicFramePr>
        <p:xfrm>
          <a:off x="848139" y="1825625"/>
          <a:ext cx="5171661" cy="4351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1661">
                  <a:extLst>
                    <a:ext uri="{9D8B030D-6E8A-4147-A177-3AD203B41FA5}">
                      <a16:colId xmlns:a16="http://schemas.microsoft.com/office/drawing/2014/main" val="650371637"/>
                    </a:ext>
                  </a:extLst>
                </a:gridCol>
              </a:tblGrid>
              <a:tr h="4244480">
                <a:tc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GB" dirty="0">
                        <a:solidFill>
                          <a:srgbClr val="005C84"/>
                        </a:solidFill>
                      </a:endParaRPr>
                    </a:p>
                  </a:txBody>
                  <a:tcPr marL="108000" marR="108000" marT="108000" marB="108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CFE">
                        <a:alpha val="9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735128"/>
                  </a:ext>
                </a:extLst>
              </a:tr>
              <a:tr h="106858">
                <a:tc>
                  <a:txBody>
                    <a:bodyPr/>
                    <a:lstStyle/>
                    <a:p>
                      <a:r>
                        <a:rPr lang="en-GB" sz="100" dirty="0">
                          <a:solidFill>
                            <a:srgbClr val="005C84"/>
                          </a:solidFill>
                          <a:effectLst/>
                        </a:rPr>
                        <a:t> </a:t>
                      </a:r>
                      <a:endParaRPr lang="en-GB" dirty="0">
                        <a:solidFill>
                          <a:srgbClr val="005C84"/>
                        </a:solidFill>
                        <a:effectLst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C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31158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775589A-A1D3-47B1-8684-855607EB12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D59D6B-11F5-488B-A1D6-1B69AAE09C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31334" y="1989667"/>
            <a:ext cx="4995334" cy="4064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C84"/>
                </a:solidFill>
              </a:defRPr>
            </a:lvl1pPr>
            <a:lvl2pPr>
              <a:defRPr>
                <a:solidFill>
                  <a:srgbClr val="005C84"/>
                </a:solidFill>
              </a:defRPr>
            </a:lvl2pPr>
            <a:lvl3pPr>
              <a:defRPr>
                <a:solidFill>
                  <a:srgbClr val="005C84"/>
                </a:solidFill>
              </a:defRPr>
            </a:lvl3pPr>
            <a:lvl4pPr>
              <a:defRPr>
                <a:solidFill>
                  <a:srgbClr val="005C84"/>
                </a:solidFill>
              </a:defRPr>
            </a:lvl4pPr>
            <a:lvl5pPr>
              <a:defRPr>
                <a:solidFill>
                  <a:srgbClr val="005C8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6CF2BA-3D7C-46D6-BB9A-D5849F1F8A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82267" y="1989667"/>
            <a:ext cx="4978400" cy="4064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C84"/>
                </a:solidFill>
              </a:defRPr>
            </a:lvl1pPr>
            <a:lvl2pPr>
              <a:defRPr>
                <a:solidFill>
                  <a:srgbClr val="005C84"/>
                </a:solidFill>
              </a:defRPr>
            </a:lvl2pPr>
            <a:lvl3pPr>
              <a:defRPr>
                <a:solidFill>
                  <a:srgbClr val="005C84"/>
                </a:solidFill>
              </a:defRPr>
            </a:lvl3pPr>
            <a:lvl4pPr>
              <a:defRPr>
                <a:solidFill>
                  <a:srgbClr val="005C84"/>
                </a:solidFill>
              </a:defRPr>
            </a:lvl4pPr>
            <a:lvl5pPr>
              <a:defRPr>
                <a:solidFill>
                  <a:srgbClr val="005C8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140290-CBCF-49EF-ACB0-38AE442C1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867F3-B124-4B5B-901D-28AC1BADE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6576860-1AB2-4223-BA2D-262ECD32D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8284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E6A0A98E-9A71-46F2-BA6A-1C487B453C05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264765211"/>
              </p:ext>
            </p:extLst>
          </p:nvPr>
        </p:nvGraphicFramePr>
        <p:xfrm>
          <a:off x="6182139" y="1825625"/>
          <a:ext cx="5171661" cy="4351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1661">
                  <a:extLst>
                    <a:ext uri="{9D8B030D-6E8A-4147-A177-3AD203B41FA5}">
                      <a16:colId xmlns:a16="http://schemas.microsoft.com/office/drawing/2014/main" val="650371637"/>
                    </a:ext>
                  </a:extLst>
                </a:gridCol>
              </a:tblGrid>
              <a:tr h="4244480">
                <a:tc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GB" dirty="0">
                        <a:solidFill>
                          <a:srgbClr val="005C84"/>
                        </a:solidFill>
                      </a:endParaRPr>
                    </a:p>
                  </a:txBody>
                  <a:tcPr marL="108000" marR="108000" marT="108000" marB="108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CFE">
                        <a:alpha val="9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735128"/>
                  </a:ext>
                </a:extLst>
              </a:tr>
              <a:tr h="106858">
                <a:tc>
                  <a:txBody>
                    <a:bodyPr/>
                    <a:lstStyle/>
                    <a:p>
                      <a:r>
                        <a:rPr lang="en-GB" sz="100" dirty="0">
                          <a:solidFill>
                            <a:srgbClr val="005C84"/>
                          </a:solidFill>
                          <a:effectLst/>
                        </a:rPr>
                        <a:t> </a:t>
                      </a:r>
                      <a:endParaRPr lang="en-GB" dirty="0">
                        <a:solidFill>
                          <a:srgbClr val="005C84"/>
                        </a:solidFill>
                        <a:effectLst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C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311588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C0C52F7D-A9D3-42B4-94C0-C02BE3A3C22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999469454"/>
              </p:ext>
            </p:extLst>
          </p:nvPr>
        </p:nvGraphicFramePr>
        <p:xfrm>
          <a:off x="848139" y="1825625"/>
          <a:ext cx="5171661" cy="4351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1661">
                  <a:extLst>
                    <a:ext uri="{9D8B030D-6E8A-4147-A177-3AD203B41FA5}">
                      <a16:colId xmlns:a16="http://schemas.microsoft.com/office/drawing/2014/main" val="650371637"/>
                    </a:ext>
                  </a:extLst>
                </a:gridCol>
              </a:tblGrid>
              <a:tr h="4244480">
                <a:tc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GB" dirty="0">
                        <a:solidFill>
                          <a:srgbClr val="005C84"/>
                        </a:solidFill>
                      </a:endParaRPr>
                    </a:p>
                  </a:txBody>
                  <a:tcPr marL="108000" marR="108000" marT="108000" marB="10800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FCFE">
                        <a:alpha val="9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0735128"/>
                  </a:ext>
                </a:extLst>
              </a:tr>
              <a:tr h="106858">
                <a:tc>
                  <a:txBody>
                    <a:bodyPr/>
                    <a:lstStyle/>
                    <a:p>
                      <a:r>
                        <a:rPr lang="en-GB" sz="100" dirty="0">
                          <a:solidFill>
                            <a:srgbClr val="005C84"/>
                          </a:solidFill>
                          <a:effectLst/>
                        </a:rPr>
                        <a:t> </a:t>
                      </a:r>
                      <a:endParaRPr lang="en-GB" dirty="0">
                        <a:solidFill>
                          <a:srgbClr val="005C84"/>
                        </a:solidFill>
                        <a:effectLst/>
                      </a:endParaRPr>
                    </a:p>
                  </a:txBody>
                  <a:tcPr marL="0" marR="0" marT="0" marB="0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5C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9311588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3F5A4635-F365-4ED7-ABA3-3769ED453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7C4C9A-8706-4753-9C5E-0544ECED1E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1333" y="1681163"/>
            <a:ext cx="4995334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rgbClr val="005C8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3ADF2C-3E4C-453F-84F9-CA1734141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1333" y="2505075"/>
            <a:ext cx="4995334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C84"/>
                </a:solidFill>
              </a:defRPr>
            </a:lvl1pPr>
            <a:lvl2pPr>
              <a:defRPr>
                <a:solidFill>
                  <a:srgbClr val="005C84"/>
                </a:solidFill>
              </a:defRPr>
            </a:lvl2pPr>
            <a:lvl3pPr>
              <a:defRPr>
                <a:solidFill>
                  <a:srgbClr val="005C84"/>
                </a:solidFill>
              </a:defRPr>
            </a:lvl3pPr>
            <a:lvl4pPr>
              <a:defRPr>
                <a:solidFill>
                  <a:srgbClr val="005C84"/>
                </a:solidFill>
              </a:defRPr>
            </a:lvl4pPr>
            <a:lvl5pPr>
              <a:defRPr>
                <a:solidFill>
                  <a:srgbClr val="005C8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5DAD9A9-D100-4E73-8E42-16EDB1C81A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5332" y="1681163"/>
            <a:ext cx="4995335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solidFill>
                  <a:srgbClr val="005C84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EBB63F-383C-4D1E-A3B9-47721DEB3D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65332" y="2505075"/>
            <a:ext cx="4995334" cy="368458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05C84"/>
                </a:solidFill>
              </a:defRPr>
            </a:lvl1pPr>
            <a:lvl2pPr>
              <a:defRPr>
                <a:solidFill>
                  <a:srgbClr val="005C84"/>
                </a:solidFill>
              </a:defRPr>
            </a:lvl2pPr>
            <a:lvl3pPr>
              <a:defRPr>
                <a:solidFill>
                  <a:srgbClr val="005C84"/>
                </a:solidFill>
              </a:defRPr>
            </a:lvl3pPr>
            <a:lvl4pPr>
              <a:defRPr>
                <a:solidFill>
                  <a:srgbClr val="005C84"/>
                </a:solidFill>
              </a:defRPr>
            </a:lvl4pPr>
            <a:lvl5pPr>
              <a:defRPr>
                <a:solidFill>
                  <a:srgbClr val="005C84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FB9E55-3216-4F3B-9438-BC93A327F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2E22A0-4A31-402B-A42A-FE9A504E1D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859E9D-71A8-43BB-B373-41830F19D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7316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9CBA1-377C-40FF-9EAA-9D5763E04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A28F4D0-767F-4608-8859-666BE1549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38C14E-0F94-465C-BAB9-406548BD0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403B79-83F6-47D4-A52B-3FF0D720E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21503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C192C3-787B-4F22-B775-221C9EF8E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128899-071E-46E5-BF58-42FAFFA61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0414E-CB82-4067-B9B7-CD751E5E8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5817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068B0-807D-406A-B44A-A46D86697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EF8C07-1C22-47C4-9224-7E6CC4AED1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D7581-B0A4-489B-87E0-6EE2A2AA01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B9F808-CF8A-4B66-81C0-FD609EC68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EEE73-5FE8-4EE7-896E-BD7D41ABC9BB}" type="datetimeFigureOut">
              <a:rPr lang="en-GB" smtClean="0"/>
              <a:t>2018-2-15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BC4852-455D-43BC-A24E-F09B4DA67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49976-BC18-4032-92EB-C1254F2FB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B30EE3-5221-40CF-A9E8-103A1D9ACED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7238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0C7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0622A7F-0701-47E8-8362-88BB7EF6466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978"/>
          <a:stretch/>
        </p:blipFill>
        <p:spPr>
          <a:xfrm>
            <a:off x="0" y="4552881"/>
            <a:ext cx="12192000" cy="23051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DEA370A-838F-4587-AAE8-26C2EF01CF1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755"/>
          <a:stretch/>
        </p:blipFill>
        <p:spPr>
          <a:xfrm>
            <a:off x="0" y="-1"/>
            <a:ext cx="12192000" cy="595353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37C650-FD5A-4C78-84C4-0B29FBEA0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8CDA5-777D-438A-9D8C-65C2DC285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5B2319-0BCD-4AB3-A97A-A7DB8F7926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8FCFE"/>
                </a:solidFill>
              </a:defRPr>
            </a:lvl1pPr>
          </a:lstStyle>
          <a:p>
            <a:fld id="{32CEEE73-5FE8-4EE7-896E-BD7D41ABC9BB}" type="datetimeFigureOut">
              <a:rPr lang="en-GB" smtClean="0"/>
              <a:pPr/>
              <a:t>2018-2-15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58D5A-75FE-4127-AA32-B05DF4045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rgbClr val="F8FCFE"/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0E090-11F8-487F-AC2E-1C8A52E9BF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8FCFE"/>
                </a:solidFill>
              </a:defRPr>
            </a:lvl1pPr>
          </a:lstStyle>
          <a:p>
            <a:fld id="{36B30EE3-5221-40CF-A9E8-103A1D9ACEDB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5673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8FCFE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F8FCFE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F8FCFE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F8FCFE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8FCFE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F8FCFE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FC02-F998-4E0A-9973-B8139FCF8C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06637"/>
          </a:xfrm>
        </p:spPr>
        <p:txBody>
          <a:bodyPr/>
          <a:lstStyle/>
          <a:p>
            <a:r>
              <a:rPr lang="en-GB" dirty="0"/>
              <a:t>        Federation: Multi-Vendor Internet of Things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35A970-735B-4F98-B8DE-FE438E2DFC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78294"/>
            <a:ext cx="9144000" cy="1509665"/>
          </a:xfrm>
        </p:spPr>
        <p:txBody>
          <a:bodyPr/>
          <a:lstStyle/>
          <a:p>
            <a:r>
              <a:rPr lang="en-GB" dirty="0"/>
              <a:t>Team 30: </a:t>
            </a:r>
            <a:r>
              <a:rPr lang="en-GB" dirty="0" err="1"/>
              <a:t>Adib</a:t>
            </a:r>
            <a:r>
              <a:rPr lang="en-GB" dirty="0"/>
              <a:t> </a:t>
            </a:r>
            <a:r>
              <a:rPr lang="en-GB" dirty="0" err="1"/>
              <a:t>Pournazari</a:t>
            </a:r>
            <a:r>
              <a:rPr lang="en-GB" dirty="0"/>
              <a:t>, Altay </a:t>
            </a:r>
            <a:r>
              <a:rPr lang="en-GB" dirty="0" err="1"/>
              <a:t>Adademir</a:t>
            </a:r>
            <a:r>
              <a:rPr lang="en-GB" dirty="0"/>
              <a:t>, Dennis </a:t>
            </a:r>
            <a:r>
              <a:rPr lang="en-GB" dirty="0" err="1"/>
              <a:t>Parchkov</a:t>
            </a:r>
            <a:r>
              <a:rPr lang="en-GB" dirty="0"/>
              <a:t>,</a:t>
            </a:r>
          </a:p>
          <a:p>
            <a:r>
              <a:rPr lang="en-GB" dirty="0"/>
              <a:t>Edmond </a:t>
            </a:r>
            <a:r>
              <a:rPr lang="en-GB" dirty="0" err="1"/>
              <a:t>Ipindamitan</a:t>
            </a:r>
            <a:r>
              <a:rPr lang="en-GB" dirty="0"/>
              <a:t>, and Matthew Consterdine.</a:t>
            </a:r>
          </a:p>
          <a:p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93F1F5-08A9-471C-ACD1-E5006456E9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783" y="1719468"/>
            <a:ext cx="1302310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100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Final Design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57DD0FA-DDDE-48D4-A997-8ECDEC40D7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435" y="1927945"/>
            <a:ext cx="8857130" cy="4085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686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Raspberry Pi and Camera Streaming</a:t>
            </a:r>
            <a:endParaRPr lang="en-GB" dirty="0"/>
          </a:p>
        </p:txBody>
      </p:sp>
      <p:pic>
        <p:nvPicPr>
          <p:cNvPr id="6" name="Shape 164">
            <a:extLst>
              <a:ext uri="{FF2B5EF4-FFF2-40B4-BE49-F238E27FC236}">
                <a16:creationId xmlns:a16="http://schemas.microsoft.com/office/drawing/2014/main" id="{D94DDC67-44D6-4442-8128-B02655476DF3}"/>
              </a:ext>
            </a:extLst>
          </p:cNvPr>
          <p:cNvPicPr preferRelativeResize="0"/>
          <p:nvPr/>
        </p:nvPicPr>
        <p:blipFill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6667" y="1828800"/>
            <a:ext cx="5173133" cy="424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65">
            <a:extLst>
              <a:ext uri="{FF2B5EF4-FFF2-40B4-BE49-F238E27FC236}">
                <a16:creationId xmlns:a16="http://schemas.microsoft.com/office/drawing/2014/main" id="{57FA83A0-9F71-423A-8A96-35E586B9D3B0}"/>
              </a:ext>
            </a:extLst>
          </p:cNvPr>
          <p:cNvPicPr preferRelativeResize="0"/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55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180669" y="1828800"/>
            <a:ext cx="5173131" cy="4241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291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Plug-in Implementation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b="1" dirty="0"/>
              <a:t>Eclipse OM2M Plug-In</a:t>
            </a:r>
          </a:p>
          <a:p>
            <a:r>
              <a:rPr lang="en-GB" dirty="0"/>
              <a:t>Provides an easy to use, web Interface.</a:t>
            </a:r>
          </a:p>
          <a:p>
            <a:r>
              <a:rPr lang="en-GB" dirty="0"/>
              <a:t>Requires a single IDE leading to IDE configuration issues.</a:t>
            </a:r>
          </a:p>
          <a:p>
            <a:r>
              <a:rPr lang="en-GB" dirty="0"/>
              <a:t>Little documentation, but plenty of guides and wiki articles.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 err="1"/>
              <a:t>OpenMTC</a:t>
            </a:r>
            <a:r>
              <a:rPr lang="en-GB" b="1" dirty="0"/>
              <a:t> Plug-in</a:t>
            </a:r>
          </a:p>
          <a:p>
            <a:r>
              <a:rPr lang="en-GB" dirty="0"/>
              <a:t>No dashboard, so the Insomnia REST Client was used in place.</a:t>
            </a:r>
          </a:p>
          <a:p>
            <a:r>
              <a:rPr lang="en-GB" dirty="0"/>
              <a:t>Simpler design lead to improved video streaming.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09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Development Tools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00A56B6-95BF-4059-9528-3789701F6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31333" y="1584178"/>
            <a:ext cx="4995334" cy="823912"/>
          </a:xfrm>
        </p:spPr>
        <p:txBody>
          <a:bodyPr/>
          <a:lstStyle/>
          <a:p>
            <a:r>
              <a:rPr lang="en-GB" dirty="0"/>
              <a:t>Eclipse OM2M CSE Resource Tree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426DBB3-EC0E-41D7-9630-B5087E2F8A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65332" y="1584178"/>
            <a:ext cx="4995335" cy="823912"/>
          </a:xfrm>
        </p:spPr>
        <p:txBody>
          <a:bodyPr/>
          <a:lstStyle/>
          <a:p>
            <a:r>
              <a:rPr lang="en-GB" dirty="0"/>
              <a:t>The Insomnia REST client</a:t>
            </a:r>
          </a:p>
        </p:txBody>
      </p:sp>
      <p:pic>
        <p:nvPicPr>
          <p:cNvPr id="6" name="Shape 184">
            <a:extLst>
              <a:ext uri="{FF2B5EF4-FFF2-40B4-BE49-F238E27FC236}">
                <a16:creationId xmlns:a16="http://schemas.microsoft.com/office/drawing/2014/main" id="{2A4DFD46-6AB3-44B7-AD57-E7FF8356D79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31331" y="2505076"/>
            <a:ext cx="4995334" cy="3480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85">
            <a:extLst>
              <a:ext uri="{FF2B5EF4-FFF2-40B4-BE49-F238E27FC236}">
                <a16:creationId xmlns:a16="http://schemas.microsoft.com/office/drawing/2014/main" id="{64AD399C-A203-42A8-BD0E-2CB1828DCE4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5331" y="2505075"/>
            <a:ext cx="4995334" cy="34808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63092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9CC122-6F18-4E09-B7B5-9656857EE4C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7362" y="2154725"/>
            <a:ext cx="10040294" cy="37662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Federation was achieved by sending an XML REST request: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Achieving Federation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862ABC-FB31-40A2-80CC-C23B5C3F5E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1578" y="2681961"/>
            <a:ext cx="6688843" cy="325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4083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Untested code is untrusted code, so the team used many techniques to validate the different plug-ins: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Pair Programming.</a:t>
            </a:r>
          </a:p>
          <a:p>
            <a:r>
              <a:rPr lang="en-GB" dirty="0"/>
              <a:t>Integration Testing.</a:t>
            </a:r>
          </a:p>
          <a:p>
            <a:r>
              <a:rPr lang="en-GB" dirty="0"/>
              <a:t>Unit Testing.</a:t>
            </a:r>
          </a:p>
          <a:p>
            <a:r>
              <a:rPr lang="en-GB" dirty="0"/>
              <a:t>Regression Testing.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24990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Eclipse OM2M and </a:t>
            </a:r>
            <a:r>
              <a:rPr lang="en-GB" dirty="0" err="1"/>
              <a:t>OpenMTC</a:t>
            </a:r>
            <a:r>
              <a:rPr lang="en-GB" dirty="0"/>
              <a:t> Evaluation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The two plug-ins were evaluated, and certain key points emerged: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Development usability.</a:t>
            </a:r>
          </a:p>
          <a:p>
            <a:r>
              <a:rPr lang="en-GB" dirty="0"/>
              <a:t>Interfacing with the different implementations.</a:t>
            </a:r>
          </a:p>
          <a:p>
            <a:r>
              <a:rPr lang="en-GB" dirty="0"/>
              <a:t>Issues with adding HTTPS.</a:t>
            </a:r>
          </a:p>
          <a:p>
            <a:r>
              <a:rPr lang="en-GB" dirty="0"/>
              <a:t>Video streaming performance.</a:t>
            </a:r>
          </a:p>
          <a:p>
            <a:r>
              <a:rPr lang="en-GB" dirty="0"/>
              <a:t>Intra/Inter Federation.</a:t>
            </a:r>
          </a:p>
        </p:txBody>
      </p:sp>
    </p:spTree>
    <p:extLst>
      <p:ext uri="{BB962C8B-B14F-4D97-AF65-F5344CB8AC3E}">
        <p14:creationId xmlns:p14="http://schemas.microsoft.com/office/powerpoint/2010/main" val="297345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Federation Evaluation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/>
              <a:t>Between Eclipse OM2M and </a:t>
            </a:r>
            <a:r>
              <a:rPr lang="en-GB" dirty="0" err="1"/>
              <a:t>OpenMTC</a:t>
            </a:r>
            <a:r>
              <a:rPr lang="en-GB" dirty="0"/>
              <a:t>.</a:t>
            </a:r>
          </a:p>
          <a:p>
            <a:r>
              <a:rPr lang="en-GB" dirty="0"/>
              <a:t>Between Eclipse OM2M/</a:t>
            </a:r>
            <a:r>
              <a:rPr lang="en-GB" dirty="0" err="1"/>
              <a:t>OpenMTC</a:t>
            </a:r>
            <a:r>
              <a:rPr lang="en-GB" dirty="0"/>
              <a:t> and oneTRANSPORT.</a:t>
            </a:r>
          </a:p>
          <a:p>
            <a:endParaRPr lang="en-GB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2178DBB-AEAB-427B-BCB4-8D35D1D5DEE3}"/>
              </a:ext>
            </a:extLst>
          </p:cNvPr>
          <p:cNvGrpSpPr/>
          <p:nvPr/>
        </p:nvGrpSpPr>
        <p:grpSpPr>
          <a:xfrm>
            <a:off x="2098166" y="3278454"/>
            <a:ext cx="7995667" cy="2537976"/>
            <a:chOff x="2627533" y="3532013"/>
            <a:chExt cx="5974067" cy="1896282"/>
          </a:xfrm>
        </p:grpSpPr>
        <p:pic>
          <p:nvPicPr>
            <p:cNvPr id="9" name="Picture 8" descr="Image result for om2m">
              <a:extLst>
                <a:ext uri="{FF2B5EF4-FFF2-40B4-BE49-F238E27FC236}">
                  <a16:creationId xmlns:a16="http://schemas.microsoft.com/office/drawing/2014/main" id="{56AA809A-7650-442F-826C-6BFFEF7179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27533" y="4678743"/>
              <a:ext cx="2370090" cy="72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16" descr="Related image">
              <a:extLst>
                <a:ext uri="{FF2B5EF4-FFF2-40B4-BE49-F238E27FC236}">
                  <a16:creationId xmlns:a16="http://schemas.microsoft.com/office/drawing/2014/main" id="{D905111A-C87E-4D4A-8623-CF99F76530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20590" y="3532013"/>
              <a:ext cx="2370090" cy="6636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58EAEAD1-67DD-44AD-852E-20FF27F400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3186" t="-5767" b="-8141"/>
            <a:stretch/>
          </p:blipFill>
          <p:spPr>
            <a:xfrm>
              <a:off x="5787158" y="4679321"/>
              <a:ext cx="2814442" cy="748974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4ED63C20-FD92-4046-819E-BA5603533FB4}"/>
                </a:ext>
              </a:extLst>
            </p:cNvPr>
            <p:cNvCxnSpPr/>
            <p:nvPr/>
          </p:nvCxnSpPr>
          <p:spPr>
            <a:xfrm>
              <a:off x="5169526" y="4834549"/>
              <a:ext cx="597529" cy="0"/>
            </a:xfrm>
            <a:prstGeom prst="straightConnector1">
              <a:avLst/>
            </a:prstGeom>
            <a:ln w="635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80F05EE-FE0E-431D-BA97-71A858770FF7}"/>
                </a:ext>
              </a:extLst>
            </p:cNvPr>
            <p:cNvCxnSpPr/>
            <p:nvPr/>
          </p:nvCxnSpPr>
          <p:spPr>
            <a:xfrm>
              <a:off x="5151420" y="5187635"/>
              <a:ext cx="597529" cy="0"/>
            </a:xfrm>
            <a:prstGeom prst="straightConnector1">
              <a:avLst/>
            </a:prstGeom>
            <a:ln w="63500">
              <a:solidFill>
                <a:schemeClr val="accent6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302BBA2-4CDC-4FD8-95CA-6893927CA8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28381" y="4274550"/>
              <a:ext cx="516047" cy="325281"/>
            </a:xfrm>
            <a:prstGeom prst="straightConnector1">
              <a:avLst/>
            </a:prstGeom>
            <a:ln w="635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A56E54FF-06FF-4760-A81B-89C99C5AB8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83959" y="4210854"/>
              <a:ext cx="544422" cy="370871"/>
            </a:xfrm>
            <a:prstGeom prst="straightConnector1">
              <a:avLst/>
            </a:prstGeom>
            <a:ln w="63500">
              <a:solidFill>
                <a:schemeClr val="accent6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C84EBFB6-F248-4E2E-8E30-02ED04E774D2}"/>
                </a:ext>
              </a:extLst>
            </p:cNvPr>
            <p:cNvCxnSpPr>
              <a:cxnSpLocks/>
            </p:cNvCxnSpPr>
            <p:nvPr/>
          </p:nvCxnSpPr>
          <p:spPr>
            <a:xfrm>
              <a:off x="6843205" y="4177532"/>
              <a:ext cx="544423" cy="422299"/>
            </a:xfrm>
            <a:prstGeom prst="straightConnector1">
              <a:avLst/>
            </a:prstGeom>
            <a:ln w="635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2960B378-792A-417F-B9DC-6C36829AE89C}"/>
                </a:ext>
              </a:extLst>
            </p:cNvPr>
            <p:cNvCxnSpPr>
              <a:cxnSpLocks/>
            </p:cNvCxnSpPr>
            <p:nvPr/>
          </p:nvCxnSpPr>
          <p:spPr>
            <a:xfrm>
              <a:off x="6346479" y="4210854"/>
              <a:ext cx="496727" cy="370871"/>
            </a:xfrm>
            <a:prstGeom prst="straightConnector1">
              <a:avLst/>
            </a:prstGeom>
            <a:ln w="63500">
              <a:solidFill>
                <a:schemeClr val="accent6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18145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As with any major project, there is always more to be done:</a:t>
            </a:r>
          </a:p>
          <a:p>
            <a:endParaRPr lang="en-GB" dirty="0"/>
          </a:p>
          <a:p>
            <a:r>
              <a:rPr lang="en-GB" dirty="0"/>
              <a:t>Federation mechanisms.</a:t>
            </a:r>
          </a:p>
          <a:p>
            <a:r>
              <a:rPr lang="en-GB" dirty="0"/>
              <a:t>Increasing complexity.</a:t>
            </a:r>
          </a:p>
          <a:p>
            <a:r>
              <a:rPr lang="en-GB" dirty="0" err="1"/>
              <a:t>CoAP</a:t>
            </a:r>
            <a:r>
              <a:rPr lang="en-GB" dirty="0"/>
              <a:t> and MQTT communication.</a:t>
            </a:r>
          </a:p>
          <a:p>
            <a:r>
              <a:rPr lang="en-GB" dirty="0"/>
              <a:t>Alternate video streaming.</a:t>
            </a:r>
          </a:p>
          <a:p>
            <a:r>
              <a:rPr lang="en-GB" dirty="0"/>
              <a:t>Dashboard visualisation.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1933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Planning</a:t>
            </a:r>
          </a:p>
        </p:txBody>
      </p:sp>
      <p:pic>
        <p:nvPicPr>
          <p:cNvPr id="6" name="Shape 218">
            <a:extLst>
              <a:ext uri="{FF2B5EF4-FFF2-40B4-BE49-F238E27FC236}">
                <a16:creationId xmlns:a16="http://schemas.microsoft.com/office/drawing/2014/main" id="{0172564C-2697-4B21-8F23-85C237D8256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47253" y="1828800"/>
            <a:ext cx="10506547" cy="42370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6247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F2245F-0D98-4CB7-908F-A2F217F8A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Problem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6E2838-05CA-4613-A368-7570142C30B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This project is about the Internet of Things.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Vendors typically isolate their platforms.</a:t>
            </a:r>
          </a:p>
          <a:p>
            <a:r>
              <a:rPr lang="en-GB" dirty="0"/>
              <a:t>Restricted interoperability leads to restricted functionality.</a:t>
            </a:r>
          </a:p>
          <a:p>
            <a:r>
              <a:rPr lang="en-GB" dirty="0"/>
              <a:t>This limits what the end user can achieve.</a:t>
            </a:r>
          </a:p>
          <a:p>
            <a:endParaRPr lang="en-GB" dirty="0"/>
          </a:p>
          <a:p>
            <a:pPr marL="0" indent="0">
              <a:buNone/>
            </a:pPr>
            <a:r>
              <a:rPr lang="en-GB" dirty="0"/>
              <a:t>A global Machine to Machine communication standard is needed.</a:t>
            </a:r>
          </a:p>
        </p:txBody>
      </p:sp>
    </p:spTree>
    <p:extLst>
      <p:ext uri="{BB962C8B-B14F-4D97-AF65-F5344CB8AC3E}">
        <p14:creationId xmlns:p14="http://schemas.microsoft.com/office/powerpoint/2010/main" val="28784815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16935-F7CB-4182-9DFE-4EFA9B3A97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65838"/>
            <a:ext cx="9144000" cy="1763161"/>
          </a:xfrm>
        </p:spPr>
        <p:txBody>
          <a:bodyPr anchor="ctr"/>
          <a:lstStyle/>
          <a:p>
            <a:r>
              <a:rPr lang="en-GB" dirty="0"/>
              <a:t>Thank you for listening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90E20C-93F6-4694-9421-A28DF13C27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18449"/>
            <a:ext cx="9144000" cy="1509665"/>
          </a:xfrm>
        </p:spPr>
        <p:txBody>
          <a:bodyPr/>
          <a:lstStyle/>
          <a:p>
            <a:r>
              <a:rPr lang="en-GB" dirty="0"/>
              <a:t>Any Questions?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352D092-59B3-4E0F-8950-6DB2186C8F49}"/>
              </a:ext>
            </a:extLst>
          </p:cNvPr>
          <p:cNvSpPr/>
          <p:nvPr/>
        </p:nvSpPr>
        <p:spPr>
          <a:xfrm>
            <a:off x="1524000" y="4375307"/>
            <a:ext cx="9180221" cy="102411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r>
              <a:rPr lang="en-GB" sz="1600" b="1" dirty="0">
                <a:solidFill>
                  <a:srgbClr val="005C84"/>
                </a:solidFill>
              </a:rPr>
              <a:t>Image Credits</a:t>
            </a:r>
          </a:p>
          <a:p>
            <a:pPr marL="190500" indent="-190500">
              <a:buFont typeface="Arial" panose="020B0604020202020204" pitchFamily="34" charset="0"/>
              <a:buChar char="•"/>
            </a:pPr>
            <a:r>
              <a:rPr lang="en-GB" sz="1600" spc="-100" dirty="0">
                <a:solidFill>
                  <a:srgbClr val="005C84"/>
                </a:solidFill>
              </a:rPr>
              <a:t>City Render by </a:t>
            </a:r>
            <a:r>
              <a:rPr lang="en-GB" sz="1600" spc="-100" dirty="0" err="1">
                <a:solidFill>
                  <a:srgbClr val="005C84"/>
                </a:solidFill>
              </a:rPr>
              <a:t>Regiars</a:t>
            </a:r>
            <a:r>
              <a:rPr lang="en-GB" sz="1600" spc="-100" dirty="0">
                <a:solidFill>
                  <a:srgbClr val="005C84"/>
                </a:solidFill>
              </a:rPr>
              <a:t>, CC BYSA 3.0: </a:t>
            </a:r>
            <a:r>
              <a:rPr lang="ru-RU" sz="1600" u="sng" spc="-100" dirty="0">
                <a:solidFill>
                  <a:srgbClr val="005C84"/>
                </a:solidFill>
              </a:rPr>
              <a:t>https://commons.wikimedia.org/wiki/File:Территория "СМАРТ Сити Казань".jpg</a:t>
            </a:r>
            <a:endParaRPr lang="en-GB" sz="1600" u="sng" spc="-100" dirty="0">
              <a:solidFill>
                <a:srgbClr val="005C84"/>
              </a:solidFill>
            </a:endParaRPr>
          </a:p>
          <a:p>
            <a:pPr marL="190500" indent="-190500">
              <a:buFont typeface="Arial" panose="020B0604020202020204" pitchFamily="34" charset="0"/>
              <a:buChar char="•"/>
            </a:pPr>
            <a:r>
              <a:rPr lang="en-GB" sz="1600" spc="-100" dirty="0">
                <a:solidFill>
                  <a:srgbClr val="005C84"/>
                </a:solidFill>
              </a:rPr>
              <a:t>Cloudy Sky by Matteo Fusco, </a:t>
            </a:r>
            <a:r>
              <a:rPr lang="en-GB" sz="1600" spc="-100" dirty="0" err="1">
                <a:solidFill>
                  <a:srgbClr val="005C84"/>
                </a:solidFill>
              </a:rPr>
              <a:t>Unsplash</a:t>
            </a:r>
            <a:r>
              <a:rPr lang="en-GB" sz="1600" spc="-100" dirty="0">
                <a:solidFill>
                  <a:srgbClr val="005C84"/>
                </a:solidFill>
              </a:rPr>
              <a:t>: </a:t>
            </a:r>
            <a:r>
              <a:rPr lang="en-GB" sz="1600" u="sng" spc="-100" dirty="0">
                <a:solidFill>
                  <a:srgbClr val="005C84"/>
                </a:solidFill>
              </a:rPr>
              <a:t>https://unsplash.com/photos/m94kn8Rp61Q</a:t>
            </a:r>
          </a:p>
          <a:p>
            <a:pPr marL="190500" indent="-190500">
              <a:buFont typeface="Arial" panose="020B0604020202020204" pitchFamily="34" charset="0"/>
              <a:buChar char="•"/>
            </a:pPr>
            <a:r>
              <a:rPr lang="en-GB" sz="1600" spc="-100" dirty="0">
                <a:solidFill>
                  <a:srgbClr val="005C84"/>
                </a:solidFill>
              </a:rPr>
              <a:t>Creating the Living Network by oneTRANSPORT:  </a:t>
            </a:r>
            <a:r>
              <a:rPr lang="en-GB" sz="1600" u="sng" spc="-100" dirty="0">
                <a:solidFill>
                  <a:srgbClr val="005C84"/>
                </a:solidFill>
              </a:rPr>
              <a:t>http://interdigital.com/download/56d5c75ae26228c7b700189c</a:t>
            </a:r>
          </a:p>
        </p:txBody>
      </p:sp>
    </p:spTree>
    <p:extLst>
      <p:ext uri="{BB962C8B-B14F-4D97-AF65-F5344CB8AC3E}">
        <p14:creationId xmlns:p14="http://schemas.microsoft.com/office/powerpoint/2010/main" val="2114982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D2D34CA-45B2-4F6F-A097-693093695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oneM2M Standard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671FF6-3577-442E-B5B1-D8AC3C009C3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Introducing the oneM2M standard.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An open, global Machine to Machine communication standard.</a:t>
            </a:r>
          </a:p>
          <a:p>
            <a:r>
              <a:rPr lang="en-GB" dirty="0"/>
              <a:t>Created by eight leading standard organisations.</a:t>
            </a:r>
          </a:p>
          <a:p>
            <a:r>
              <a:rPr lang="en-GB" dirty="0"/>
              <a:t>Allows vendors to federate different data sources.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Adopted into many Internet of Things platforms, including…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9172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InterDigital’s</a:t>
            </a:r>
            <a:r>
              <a:rPr lang="en-GB" dirty="0"/>
              <a:t> oneTRANSPORT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GB" dirty="0"/>
              <a:t>A smart transport system by the projects client, </a:t>
            </a:r>
          </a:p>
          <a:p>
            <a:pPr>
              <a:spcBef>
                <a:spcPts val="1600"/>
              </a:spcBef>
              <a:spcAft>
                <a:spcPts val="1600"/>
              </a:spcAft>
            </a:pPr>
            <a:r>
              <a:rPr lang="en-GB" dirty="0"/>
              <a:t>Currently interoperates with external service providers.</a:t>
            </a:r>
          </a:p>
        </p:txBody>
      </p:sp>
      <p:pic>
        <p:nvPicPr>
          <p:cNvPr id="7" name="Shape 106">
            <a:extLst>
              <a:ext uri="{FF2B5EF4-FFF2-40B4-BE49-F238E27FC236}">
                <a16:creationId xmlns:a16="http://schemas.microsoft.com/office/drawing/2014/main" id="{05A56C7D-2C7C-4716-ABCE-9BA85F9C5B35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45086" y="2246935"/>
            <a:ext cx="2161490" cy="26246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5F7E05-2A74-4D91-A12A-1BC1427F61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431" y="3231742"/>
            <a:ext cx="5765138" cy="270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561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Primary Goals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Explore the practical applications of oneM2M federation:</a:t>
            </a:r>
          </a:p>
          <a:p>
            <a:pPr marL="0" indent="0">
              <a:buNone/>
            </a:pP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Investigate open source oneM2M implementations.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Evaluate various hardware platforms.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Develop a plug-in integrating sensor data.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Deploy to hardware and the cloud.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Federation with our clients system.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04970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Secondary Goals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Less critical, but still important: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Increasing data source complexity.</a:t>
            </a:r>
          </a:p>
          <a:p>
            <a:r>
              <a:rPr lang="en-GB" dirty="0"/>
              <a:t>Adding secure connections.</a:t>
            </a:r>
          </a:p>
          <a:p>
            <a:r>
              <a:rPr lang="en-GB" dirty="0"/>
              <a:t>Client authentication and access levels.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strike="sngStrike" dirty="0"/>
              <a:t>Interactive visualisation dashboard.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69541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Scope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/>
              <a:t>It is useful to define project scope. For this project: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A rich computing and communication environment is assumed:</a:t>
            </a:r>
          </a:p>
          <a:p>
            <a:pPr marL="0" indent="0">
              <a:buNone/>
              <a:tabLst>
                <a:tab pos="263525" algn="l"/>
              </a:tabLst>
            </a:pPr>
            <a:r>
              <a:rPr lang="en-GB" dirty="0"/>
              <a:t>	→ HTTP is used instead of MQTT or </a:t>
            </a:r>
            <a:r>
              <a:rPr lang="en-GB" dirty="0" err="1"/>
              <a:t>CoAP</a:t>
            </a:r>
            <a:r>
              <a:rPr lang="en-GB" dirty="0"/>
              <a:t>.</a:t>
            </a:r>
          </a:p>
          <a:p>
            <a:pPr marL="0" indent="0">
              <a:buNone/>
              <a:tabLst>
                <a:tab pos="263525" algn="l"/>
              </a:tabLst>
            </a:pPr>
            <a:endParaRPr lang="en-GB" dirty="0"/>
          </a:p>
          <a:p>
            <a:r>
              <a:rPr lang="en-GB" dirty="0"/>
              <a:t>Performance, efficiency or scalability aren’t a primary concern:</a:t>
            </a:r>
          </a:p>
          <a:p>
            <a:pPr marL="0" indent="0" defTabSz="263525">
              <a:buNone/>
            </a:pPr>
            <a:r>
              <a:rPr lang="en-GB" dirty="0"/>
              <a:t>	→ While they will be considered, this project is on a small scale.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This is primarily a research focused project.</a:t>
            </a:r>
          </a:p>
        </p:txBody>
      </p:sp>
    </p:spTree>
    <p:extLst>
      <p:ext uri="{BB962C8B-B14F-4D97-AF65-F5344CB8AC3E}">
        <p14:creationId xmlns:p14="http://schemas.microsoft.com/office/powerpoint/2010/main" val="330967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CBC9E8-65F1-4317-8D93-F1E96898B7F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77362" y="2154725"/>
            <a:ext cx="10040294" cy="3766242"/>
          </a:xfrm>
        </p:spPr>
        <p:txBody>
          <a:bodyPr/>
          <a:lstStyle/>
          <a:p>
            <a:pPr marL="0" indent="0">
              <a:buNone/>
            </a:pPr>
            <a:r>
              <a:rPr lang="en-GB" dirty="0"/>
              <a:t>Designs change, but it never hurts to plan ahead.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Initial Design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139E1E-ECEE-4CD8-A7F8-B71A51B8F9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6361" y="2701636"/>
            <a:ext cx="5352621" cy="321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700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E6B2954-D283-4A98-945A-D2C9E1D34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Client Feedback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E85CDB-27FC-4C61-B617-D34232FBB1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Taking into account feedback, the project’s aims changed: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Scrapping unnecessary features.</a:t>
            </a:r>
          </a:p>
          <a:p>
            <a:r>
              <a:rPr lang="en-GB" dirty="0"/>
              <a:t>Removing the dashboard.</a:t>
            </a:r>
          </a:p>
          <a:p>
            <a:r>
              <a:rPr lang="en-GB" dirty="0"/>
              <a:t>Produce a simple indoor demo.</a:t>
            </a:r>
          </a:p>
          <a:p>
            <a:r>
              <a:rPr lang="en-GB" dirty="0"/>
              <a:t>Ensure ease of use.</a:t>
            </a:r>
          </a:p>
          <a:p>
            <a:r>
              <a:rPr lang="en-GB" dirty="0"/>
              <a:t>Focus on federation.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7180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550</Words>
  <Application>Microsoft Office PowerPoint</Application>
  <PresentationFormat>Widescreen</PresentationFormat>
  <Paragraphs>107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        Federation: Multi-Vendor Internet of Things</vt:lpstr>
      <vt:lpstr>The Problem</vt:lpstr>
      <vt:lpstr>oneM2M Standard</vt:lpstr>
      <vt:lpstr>InterDigital’s oneTRANSPORT</vt:lpstr>
      <vt:lpstr>Primary Goals</vt:lpstr>
      <vt:lpstr>Secondary Goals</vt:lpstr>
      <vt:lpstr>Project Scope</vt:lpstr>
      <vt:lpstr>Initial Design</vt:lpstr>
      <vt:lpstr>Client Feedback</vt:lpstr>
      <vt:lpstr>Final Design</vt:lpstr>
      <vt:lpstr>Raspberry Pi and Camera Streaming</vt:lpstr>
      <vt:lpstr>Plug-in Implementation</vt:lpstr>
      <vt:lpstr>Development Tools</vt:lpstr>
      <vt:lpstr>Achieving Federation</vt:lpstr>
      <vt:lpstr>Testing</vt:lpstr>
      <vt:lpstr>Eclipse OM2M and OpenMTC Evaluation</vt:lpstr>
      <vt:lpstr>Federation Evaluation</vt:lpstr>
      <vt:lpstr>Future Work</vt:lpstr>
      <vt:lpstr>Project Planning</vt:lpstr>
      <vt:lpstr>Thank you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Consterdine</dc:creator>
  <cp:lastModifiedBy>Matthew Consterdine</cp:lastModifiedBy>
  <cp:revision>23</cp:revision>
  <dcterms:created xsi:type="dcterms:W3CDTF">2018-02-14T11:22:02Z</dcterms:created>
  <dcterms:modified xsi:type="dcterms:W3CDTF">2018-02-15T14:44:11Z</dcterms:modified>
</cp:coreProperties>
</file>

<file path=docProps/thumbnail.jpeg>
</file>